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9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79" r:id="rId19"/>
    <p:sldId id="507" r:id="rId20"/>
    <p:sldId id="504" r:id="rId21"/>
    <p:sldId id="505" r:id="rId22"/>
    <p:sldId id="510" r:id="rId23"/>
    <p:sldId id="525" r:id="rId24"/>
    <p:sldId id="516" r:id="rId25"/>
    <p:sldId id="517" r:id="rId26"/>
    <p:sldId id="518" r:id="rId27"/>
    <p:sldId id="519" r:id="rId28"/>
    <p:sldId id="526" r:id="rId29"/>
    <p:sldId id="520" r:id="rId30"/>
    <p:sldId id="521" r:id="rId31"/>
    <p:sldId id="522" r:id="rId32"/>
    <p:sldId id="523" r:id="rId33"/>
    <p:sldId id="524" r:id="rId34"/>
    <p:sldId id="527" r:id="rId35"/>
    <p:sldId id="529" r:id="rId36"/>
    <p:sldId id="513" r:id="rId37"/>
    <p:sldId id="535" r:id="rId38"/>
    <p:sldId id="492" r:id="rId39"/>
    <p:sldId id="536" r:id="rId40"/>
    <p:sldId id="537" r:id="rId41"/>
    <p:sldId id="530" r:id="rId42"/>
    <p:sldId id="532" r:id="rId43"/>
    <p:sldId id="542" r:id="rId44"/>
    <p:sldId id="543" r:id="rId45"/>
    <p:sldId id="544" r:id="rId46"/>
    <p:sldId id="538" r:id="rId47"/>
    <p:sldId id="539" r:id="rId48"/>
    <p:sldId id="540" r:id="rId49"/>
    <p:sldId id="541" r:id="rId50"/>
    <p:sldId id="501" r:id="rId51"/>
    <p:sldId id="514" r:id="rId52"/>
    <p:sldId id="557" r:id="rId53"/>
    <p:sldId id="551" r:id="rId54"/>
    <p:sldId id="552" r:id="rId55"/>
    <p:sldId id="491" r:id="rId56"/>
    <p:sldId id="545" r:id="rId57"/>
    <p:sldId id="558" r:id="rId58"/>
    <p:sldId id="546" r:id="rId59"/>
    <p:sldId id="549" r:id="rId60"/>
    <p:sldId id="550" r:id="rId61"/>
    <p:sldId id="515" r:id="rId62"/>
    <p:sldId id="489" r:id="rId63"/>
    <p:sldId id="565" r:id="rId64"/>
    <p:sldId id="559" r:id="rId65"/>
    <p:sldId id="560" r:id="rId66"/>
    <p:sldId id="561" r:id="rId67"/>
    <p:sldId id="568" r:id="rId68"/>
    <p:sldId id="562" r:id="rId69"/>
    <p:sldId id="563" r:id="rId70"/>
    <p:sldId id="509" r:id="rId71"/>
    <p:sldId id="478" r:id="rId72"/>
    <p:sldId id="556" r:id="rId73"/>
    <p:sldId id="569" r:id="rId74"/>
    <p:sldId id="572" r:id="rId75"/>
    <p:sldId id="570" r:id="rId76"/>
    <p:sldId id="571" r:id="rId77"/>
    <p:sldId id="508" r:id="rId78"/>
    <p:sldId id="425" r:id="rId79"/>
    <p:sldId id="573" r:id="rId80"/>
    <p:sldId id="566" r:id="rId81"/>
    <p:sldId id="567" r:id="rId82"/>
    <p:sldId id="421" r:id="rId83"/>
    <p:sldId id="578" r:id="rId84"/>
    <p:sldId id="574" r:id="rId85"/>
    <p:sldId id="575" r:id="rId86"/>
    <p:sldId id="576" r:id="rId87"/>
    <p:sldId id="577" r:id="rId8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commentAuthors" Target="commentAuthors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02:12.327" idx="8">
    <p:pos x="955" y="1360"/>
    <p:text>図を入れる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21:36.343" idx="9">
    <p:pos x="2853" y="2293"/>
    <p:text>絵を入れる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12日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12日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greenlight-flow-metrics.herokuapp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comments" Target="../comments/commen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greenlight-flow-metrics.herokuapp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12日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して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みて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例年に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なく世界的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な著名人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が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継続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参加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して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著名になっている</a:t>
            </a:r>
            <a:endParaRPr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毎年参加されている方は除く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957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初期の検知が難しい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フィードバックが遅れる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全てのテストが等しく作られて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いるわけでは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モニタリングとテストの書き換え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全てのテストが期待通りに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動作するとは限らない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「当てにならないテスト」は、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時としてテストが無い場合よりも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まずい場合がある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では、「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FlakyBot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いうツールで解決を図っている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早期のテスト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作り固め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テスト対象アプリケーションが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成熟する前にテストを作り固めて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しまうと、多くの問題に遭遇する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UI 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テストの作り直しなど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言語と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FW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人によって違うテストの語彙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例）結合テストって何を指す？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語彙は統一しよう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何をどこまで自動化すべきか？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UI(E2E)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API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のテスト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テストピラミッドを活用しよう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スキルの欠落・不足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コピペやスキル不足による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重複コードの増加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後日修正コストの増大を招く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コードの可読性を高めよう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ペアプロ・モブプログラミングを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活用しよう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不自然な役割分担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いわゆる役割ごとのサイロ化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（自動）テスターに、開発者と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同じ環境・前提を提供する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タスクボードの「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」列を消す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サイロをなくすことが目的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視点・観点の欠落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（開発）スピードを出すことと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全てをテストすることとは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トレードオフの関係にある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落とし所をどこに設定するか？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専任のテスト自動化エンジニアを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専任の生産性向上部隊を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１週間ごとにリリースしている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チームに権限を与え、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説明責任を持たせる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テスト手法・理論に、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アジャイルの経験・知見を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ブレンドすることで、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説得力のある方法論となっている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今回の話題を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含む最新の著書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日本語訳が</a:t>
            </a:r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0" y="2849253"/>
            <a:ext cx="4345360" cy="3259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chemeClr val="accent5"/>
                </a:solidFill>
              </a:rPr>
              <a:t>会社の急激な成長</a:t>
            </a:r>
            <a:endParaRPr lang="en-US" altLang="ja-JP" sz="3600" dirty="0" smtClean="0">
              <a:solidFill>
                <a:schemeClr val="accent5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</a:t>
            </a:r>
            <a:r>
              <a:rPr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課題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コンテキストに応じた解決</a:t>
            </a:r>
            <a:r>
              <a:rPr lang="ja-JP" altLang="en-US" sz="2800" dirty="0"/>
              <a:t>策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考え抜いて</a:t>
            </a:r>
            <a:r>
              <a:rPr lang="ja-JP" altLang="en-US" sz="2800" dirty="0"/>
              <a:t>適用</a:t>
            </a:r>
            <a:r>
              <a:rPr lang="ja-JP" altLang="en-US" sz="2800" dirty="0" smtClean="0"/>
              <a:t>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「</a:t>
            </a:r>
            <a:r>
              <a:rPr lang="en-US" altLang="ja-JP" sz="2800" dirty="0"/>
              <a:t>The Spotify Model</a:t>
            </a:r>
            <a:r>
              <a:rPr lang="ja-JP" altLang="en-US" sz="2800" dirty="0" smtClean="0"/>
              <a:t>」を基準とする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/>
              <a:t>必ず </a:t>
            </a:r>
            <a:r>
              <a:rPr lang="en-US" altLang="ja-JP" sz="2800" dirty="0"/>
              <a:t>Profit</a:t>
            </a:r>
            <a:r>
              <a:rPr lang="ja-JP" altLang="en-US" sz="2800" dirty="0"/>
              <a:t>（利益）に</a:t>
            </a:r>
            <a:r>
              <a:rPr lang="ja-JP" altLang="en-US" sz="2800" dirty="0" smtClean="0"/>
              <a:t>つなげる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上記を</a:t>
            </a:r>
            <a:r>
              <a:rPr lang="ja-JP" altLang="en-US" sz="2800" dirty="0"/>
              <a:t>実現するために、「</a:t>
            </a:r>
            <a:r>
              <a:rPr lang="en-US" altLang="ja-JP" sz="2800" dirty="0"/>
              <a:t>Autonomy</a:t>
            </a:r>
            <a:r>
              <a:rPr lang="ja-JP" altLang="en-US" sz="2800" dirty="0"/>
              <a:t>」（自立性・自律性）を重視</a:t>
            </a:r>
            <a:r>
              <a:rPr lang="ja-JP" altLang="en-US" sz="2800" dirty="0" smtClean="0"/>
              <a:t>する</a:t>
            </a:r>
            <a:endParaRPr kumimoji="1"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自分たちの築いたアジャイル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文化をベース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として考え行動して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売上</a:t>
            </a:r>
            <a:r>
              <a:rPr lang="ja-JP" altLang="en-US" sz="3600" dirty="0"/>
              <a:t>・利益に</a:t>
            </a:r>
            <a:r>
              <a:rPr lang="ja-JP" altLang="en-US" sz="3600" dirty="0" smtClean="0"/>
              <a:t>までつなげることを念頭に置いて行動している</a:t>
            </a:r>
            <a:endParaRPr lang="en-US" altLang="ja-JP" sz="3600" dirty="0" smtClean="0"/>
          </a:p>
          <a:p>
            <a:endParaRPr lang="en-US" altLang="ja-JP" sz="3600" dirty="0"/>
          </a:p>
          <a:p>
            <a:pPr algn="ctr"/>
            <a:r>
              <a:rPr lang="ja-JP" altLang="en-US" sz="3600" dirty="0" smtClean="0"/>
              <a:t>「アジャイル</a:t>
            </a:r>
            <a:r>
              <a:rPr lang="ja-JP" altLang="en-US" sz="3600" b="1" dirty="0" smtClean="0">
                <a:solidFill>
                  <a:schemeClr val="bg2">
                    <a:lumMod val="10000"/>
                  </a:schemeClr>
                </a:solidFill>
              </a:rPr>
              <a:t>開発</a:t>
            </a:r>
            <a:r>
              <a:rPr lang="ja-JP" altLang="en-US" sz="3600" dirty="0" smtClean="0"/>
              <a:t>」から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「アジャイル」への進化の必要性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70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プロダクトオーナーシップの第一人者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ユーザーストーリーマッピングの</a:t>
            </a:r>
            <a:r>
              <a:rPr lang="ja-JP" altLang="en-US" sz="2800" dirty="0" smtClean="0">
                <a:solidFill>
                  <a:srgbClr val="800000"/>
                </a:solidFill>
                <a:latin typeface="ヒラギノ角ゴ ProN W6"/>
                <a:ea typeface="ヒラギノ角ゴ ProN W6"/>
                <a:cs typeface="ヒラギノ角ゴ ProN W6"/>
              </a:rPr>
              <a:t>作成者の一人</a:t>
            </a: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710"/>
            <a:ext cx="4875442" cy="365658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お守り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05" y="1773780"/>
            <a:ext cx="4778913" cy="358418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161616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何か絵を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お守りの件について親友として非常に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感謝・感激された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の病気が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快方に向かっている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ことを聞かされた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0"/>
            <a:ext cx="4880879" cy="366066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ほぼ全ての事例において、メトリクス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活用と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それに基づく改善は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「当たり前」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のこととして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語られていた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もはや無視することは</a:t>
            </a:r>
            <a:r>
              <a:rPr lang="en-US" altLang="ja-JP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できない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いかに実践して知見を</a:t>
            </a:r>
            <a: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集積するか</a:t>
            </a:r>
            <a:endParaRPr lang="en-US" altLang="ja-JP" sz="4800" b="1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いかにカンファレンス等</a:t>
            </a:r>
            <a: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で生きた情報を得るか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Proclaimer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ここまでの情報は、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あくまで私が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自身の目と耳で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集めたものです</a:t>
            </a:r>
            <a:endParaRPr lang="ja-JP" altLang="en-US" sz="6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あなたの感じ方は、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実際には違うかも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しれません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7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目</a:t>
            </a:r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672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耳</a:t>
            </a:r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実際に体験して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みてはどうでしょうか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写真とリンク</a:t>
            </a: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rgbClr val="E5001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1139</TotalTime>
  <Words>1688</Words>
  <Application>Microsoft Macintosh PowerPoint</Application>
  <PresentationFormat>画面に合わせる (4:3)</PresentationFormat>
  <Paragraphs>581</Paragraphs>
  <Slides>86</Slides>
  <Notes>65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86</vt:i4>
      </vt:variant>
    </vt:vector>
  </HeadingPairs>
  <TitlesOfParts>
    <vt:vector size="88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実際に参加してみての印象</vt:lpstr>
      <vt:lpstr>見つけた著名人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早期のテストの作り固め</vt:lpstr>
      <vt:lpstr>PowerPoint プレゼンテーション</vt:lpstr>
      <vt:lpstr>4) 言語と FW の欠落</vt:lpstr>
      <vt:lpstr>5) スキルの欠落・不足</vt:lpstr>
      <vt:lpstr>6) 不自然な役割分担</vt:lpstr>
      <vt:lpstr>7) 視点・観点の欠落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解決策</vt:lpstr>
      <vt:lpstr>Proclaimer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Agile2018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1504</cp:revision>
  <dcterms:created xsi:type="dcterms:W3CDTF">2016-11-21T06:16:44Z</dcterms:created>
  <dcterms:modified xsi:type="dcterms:W3CDTF">2017-08-12T04:36:34Z</dcterms:modified>
</cp:coreProperties>
</file>